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6" r:id="rId4"/>
    <p:sldId id="257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C52F3-FD48-4DC2-AB7D-AA995775ECAF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07AE6-C42E-4CA0-850A-CC68C406A0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C52F3-FD48-4DC2-AB7D-AA995775ECAF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07AE6-C42E-4CA0-850A-CC68C406A0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C52F3-FD48-4DC2-AB7D-AA995775ECAF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07AE6-C42E-4CA0-850A-CC68C406A0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C52F3-FD48-4DC2-AB7D-AA995775ECAF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07AE6-C42E-4CA0-850A-CC68C406A0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C52F3-FD48-4DC2-AB7D-AA995775ECAF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07AE6-C42E-4CA0-850A-CC68C406A0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C52F3-FD48-4DC2-AB7D-AA995775ECAF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07AE6-C42E-4CA0-850A-CC68C406A0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C52F3-FD48-4DC2-AB7D-AA995775ECAF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07AE6-C42E-4CA0-850A-CC68C406A0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C52F3-FD48-4DC2-AB7D-AA995775ECAF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07AE6-C42E-4CA0-850A-CC68C406A0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C52F3-FD48-4DC2-AB7D-AA995775ECAF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07AE6-C42E-4CA0-850A-CC68C406A0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C52F3-FD48-4DC2-AB7D-AA995775ECAF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07AE6-C42E-4CA0-850A-CC68C406A0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C52F3-FD48-4DC2-AB7D-AA995775ECAF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07AE6-C42E-4CA0-850A-CC68C406A0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C52F3-FD48-4DC2-AB7D-AA995775ECAF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07AE6-C42E-4CA0-850A-CC68C406A0C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3.gif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gif"/><Relationship Id="rId3" Type="http://schemas.openxmlformats.org/officeDocument/2006/relationships/image" Target="../media/image4.gif"/><Relationship Id="rId7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8.jpeg"/><Relationship Id="rId7" Type="http://schemas.openxmlformats.org/officeDocument/2006/relationships/image" Target="../media/image2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jpeg"/><Relationship Id="rId5" Type="http://schemas.openxmlformats.org/officeDocument/2006/relationships/image" Target="../media/image19.png"/><Relationship Id="rId10" Type="http://schemas.openxmlformats.org/officeDocument/2006/relationships/image" Target="../media/image10.jpeg"/><Relationship Id="rId4" Type="http://schemas.openxmlformats.org/officeDocument/2006/relationships/image" Target="../media/image17.gif"/><Relationship Id="rId9" Type="http://schemas.openxmlformats.org/officeDocument/2006/relationships/image" Target="../media/image2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Gateway Elementary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SW-PBS Matrix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4" descr="http://www.hazelwoodschools.org/News/PublishingImages/mo-swpbs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057400"/>
            <a:ext cx="5272879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304800"/>
          <a:ext cx="8686799" cy="6400800"/>
        </p:xfrm>
        <a:graphic>
          <a:graphicData uri="http://schemas.openxmlformats.org/drawingml/2006/table">
            <a:tbl>
              <a:tblPr/>
              <a:tblGrid>
                <a:gridCol w="1240783"/>
                <a:gridCol w="1240783"/>
                <a:gridCol w="1240783"/>
                <a:gridCol w="1240783"/>
                <a:gridCol w="1240783"/>
                <a:gridCol w="1241442"/>
                <a:gridCol w="1241442"/>
              </a:tblGrid>
              <a:tr h="50914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How We Behave 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At Gateway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98" marR="58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On the Bus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98" marR="58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In the Hallways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98" marR="58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In the Classroom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98" marR="58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In the Restroom 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98" marR="58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In the Cafeteria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98" marR="58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All Settings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98" marR="58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00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Be 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Respectful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98" marR="58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1. Listen and follow the driver’s directions.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2. Use school-appropriate language.</a:t>
                      </a:r>
                    </a:p>
                  </a:txBody>
                  <a:tcPr marL="58698" marR="58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1. Walk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2. Stay in a single-file line.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3. Pay attention to your teacher.</a:t>
                      </a:r>
                      <a:r>
                        <a:rPr lang="en-US" sz="90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98" marR="58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1. Raise your hand and wait to be called on.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2. Be an active listener.</a:t>
                      </a:r>
                    </a:p>
                  </a:txBody>
                  <a:tcPr marL="58698" marR="58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1. Respect others’ privacy.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2. Use the restroom in a timely manner.</a:t>
                      </a:r>
                    </a:p>
                  </a:txBody>
                  <a:tcPr marL="58698" marR="58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1.  Use please and thank you when speaking to café staff.</a:t>
                      </a:r>
                    </a:p>
                  </a:txBody>
                  <a:tcPr marL="58698" marR="58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1. Use kind words and actions.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2. Use school materials the way they were intended to be used.</a:t>
                      </a:r>
                    </a:p>
                  </a:txBody>
                  <a:tcPr marL="58698" marR="58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78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Be 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Responsible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98" marR="58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1. Go to your bus room quickly and on time.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2. Keep the bus clean.</a:t>
                      </a:r>
                    </a:p>
                  </a:txBody>
                  <a:tcPr marL="58698" marR="58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1. Maintain your place in line.</a:t>
                      </a:r>
                    </a:p>
                  </a:txBody>
                  <a:tcPr marL="58698" marR="58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1. Come prepared with supplies and work.</a:t>
                      </a:r>
                    </a:p>
                  </a:txBody>
                  <a:tcPr marL="58698" marR="58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1. Wash your hands before leaving the restroom.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2. Clean up after yourself.</a:t>
                      </a:r>
                    </a:p>
                  </a:txBody>
                  <a:tcPr marL="58698" marR="58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1. Clean up after yourself and throw away all of your trash.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2. Learn your lunch PIN number.</a:t>
                      </a:r>
                    </a:p>
                  </a:txBody>
                  <a:tcPr marL="58698" marR="58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1. Follow directions the first time they are given.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2. Work cooperatively with others.</a:t>
                      </a:r>
                    </a:p>
                  </a:txBody>
                  <a:tcPr marL="58698" marR="58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7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Use 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Self-Control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98" marR="58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1. Stay in your own seat at all times.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2. Use voice level 2.</a:t>
                      </a:r>
                    </a:p>
                  </a:txBody>
                  <a:tcPr marL="58698" marR="58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1. Walk at a steady pace on the right side of the hallway.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2. Watch your step and face forward.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3. Use voice level 0.</a:t>
                      </a:r>
                    </a:p>
                  </a:txBody>
                  <a:tcPr marL="58698" marR="58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1. Come into the classroom quietly and orderly.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2. Use voice level 0-3, depending on the activity.</a:t>
                      </a:r>
                    </a:p>
                  </a:txBody>
                  <a:tcPr marL="58698" marR="58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1. Wait patiently to use the next stall or sink.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2. Use voice level 0.</a:t>
                      </a:r>
                    </a:p>
                  </a:txBody>
                  <a:tcPr marL="58698" marR="58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1.Stay in assigned seat with feet on floor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2. Stand in line and wait patiently to be served.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3. Use voice level 2 at all times.</a:t>
                      </a:r>
                    </a:p>
                  </a:txBody>
                  <a:tcPr marL="58698" marR="58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1. Keep your hands, feet, and objects to yourself.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alibri"/>
                          <a:ea typeface="Calibri"/>
                          <a:cs typeface="Times New Roman"/>
                        </a:rPr>
                        <a:t>2. Use the appropriate voice level in each location.</a:t>
                      </a:r>
                    </a:p>
                  </a:txBody>
                  <a:tcPr marL="58698" marR="586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152400"/>
            <a:ext cx="4038600" cy="147002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How we behave </a:t>
            </a:r>
            <a:br>
              <a:rPr lang="en-US" sz="4000" b="1" dirty="0" smtClean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>at Gateway….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1028" name="Picture 4" descr="http://www.hazelwoodschools.org/News/PublishingImages/mo-swpbs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152400"/>
            <a:ext cx="2197033" cy="1524000"/>
          </a:xfrm>
          <a:prstGeom prst="rect">
            <a:avLst/>
          </a:prstGeom>
          <a:noFill/>
        </p:spPr>
      </p:pic>
      <p:pic>
        <p:nvPicPr>
          <p:cNvPr id="1026" name="Picture 2" descr="School Bus by schoolfreeware - Mini School Bu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1" y="152400"/>
            <a:ext cx="2819400" cy="1454811"/>
          </a:xfrm>
          <a:prstGeom prst="rect">
            <a:avLst/>
          </a:prstGeom>
          <a:noFill/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1676400"/>
          <a:ext cx="9144000" cy="326136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480442"/>
                <a:gridCol w="3802856"/>
                <a:gridCol w="3860702"/>
              </a:tblGrid>
              <a:tr h="381000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On the Bus</a:t>
                      </a:r>
                      <a:endParaRPr lang="en-US" sz="3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All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Settings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676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Be Respectful</a:t>
                      </a:r>
                      <a:endParaRPr lang="en-US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Listen</a:t>
                      </a:r>
                      <a:r>
                        <a:rPr lang="en-US" sz="1600" baseline="0" dirty="0" smtClean="0"/>
                        <a:t> and follow the driver’s directions.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baseline="0" dirty="0" smtClean="0"/>
                        <a:t>Use school-appropriate language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Use kind words and actions.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Use school materials the way</a:t>
                      </a:r>
                      <a:r>
                        <a:rPr lang="en-US" sz="1600" baseline="0" dirty="0" smtClean="0"/>
                        <a:t> they were intended to be used. 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902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Be Responsible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Go to your bus room quickly and on time.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Keep</a:t>
                      </a:r>
                      <a:r>
                        <a:rPr lang="en-US" sz="1600" baseline="0" dirty="0" smtClean="0"/>
                        <a:t> the bus clean.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Follow directions the first time they are given.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Work cooperatively with others.</a:t>
                      </a:r>
                      <a:endParaRPr lang="en-US" sz="1600" dirty="0"/>
                    </a:p>
                  </a:txBody>
                  <a:tcPr/>
                </a:tc>
              </a:tr>
              <a:tr h="75756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Use Self-Control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Stay in your own seat at all times. 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Use voice level 2.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Keep your hands,</a:t>
                      </a:r>
                      <a:r>
                        <a:rPr lang="en-US" sz="1600" baseline="0" dirty="0" smtClean="0"/>
                        <a:t> feet, and objects to yourself. 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baseline="0" dirty="0" smtClean="0"/>
                        <a:t>Use the appropriate voice level in each location. 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30" name="Picture 6" descr="http://www.aperfectworld.org/clipart/gestures/listen0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5257800"/>
            <a:ext cx="1600200" cy="1249060"/>
          </a:xfrm>
          <a:prstGeom prst="rect">
            <a:avLst/>
          </a:prstGeom>
          <a:noFill/>
        </p:spPr>
      </p:pic>
      <p:pic>
        <p:nvPicPr>
          <p:cNvPr id="1032" name="Picture 8" descr="http://etc.usf.edu/clipart/17500/17508/300_17508_lg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81200" y="5334000"/>
            <a:ext cx="1295400" cy="1302303"/>
          </a:xfrm>
          <a:prstGeom prst="rect">
            <a:avLst/>
          </a:prstGeom>
          <a:noFill/>
        </p:spPr>
      </p:pic>
      <p:pic>
        <p:nvPicPr>
          <p:cNvPr id="1034" name="Picture 10" descr="http://www.usabuscharter.com/schoolbusint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05400" y="5181600"/>
            <a:ext cx="1981200" cy="1488346"/>
          </a:xfrm>
          <a:prstGeom prst="rect">
            <a:avLst/>
          </a:prstGeom>
          <a:noFill/>
        </p:spPr>
      </p:pic>
      <p:pic>
        <p:nvPicPr>
          <p:cNvPr id="1036" name="Picture 12" descr="http://fineartamerica.com/images-medium/voice-level-poster-1-shevon-johnson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43800" y="5029200"/>
            <a:ext cx="1143000" cy="1715106"/>
          </a:xfrm>
          <a:prstGeom prst="rect">
            <a:avLst/>
          </a:prstGeom>
          <a:noFill/>
        </p:spPr>
      </p:pic>
      <p:pic>
        <p:nvPicPr>
          <p:cNvPr id="1038" name="Picture 14" descr="trash can by egore911 - bin, bin, cartoon, cartoon, clip art, clipart, colour, colour, dustbin, dustbin, image, media, metal, metal, public domain, rubbish, rubbish, svg, trash, trash, trash can, trash can, 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29000" y="5181600"/>
            <a:ext cx="15240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-228600"/>
            <a:ext cx="7086600" cy="1470025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rgbClr val="FF0000"/>
                </a:solidFill>
              </a:rPr>
              <a:t>How we behave at Gateway….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1028" name="Picture 4" descr="http://www.hazelwoodschools.org/News/PublishingImages/mo-swpbs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0"/>
            <a:ext cx="1905000" cy="1321428"/>
          </a:xfrm>
          <a:prstGeom prst="rect">
            <a:avLst/>
          </a:prstGeom>
          <a:noFill/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1295400"/>
          <a:ext cx="9144000" cy="326136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480442"/>
                <a:gridCol w="3802856"/>
                <a:gridCol w="3860702"/>
              </a:tblGrid>
              <a:tr h="381000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In the Hallways</a:t>
                      </a:r>
                      <a:endParaRPr lang="en-US" sz="3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All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Settings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676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Be Respectful</a:t>
                      </a:r>
                      <a:endParaRPr lang="en-US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600" baseline="0" dirty="0" smtClean="0"/>
                        <a:t>Walk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baseline="0" dirty="0" smtClean="0"/>
                        <a:t>Stay in a single-file line.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baseline="0" dirty="0" smtClean="0"/>
                        <a:t>Pay attention to your teacher*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Use kind words and actions.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Use school materials the way</a:t>
                      </a:r>
                      <a:r>
                        <a:rPr lang="en-US" sz="1600" baseline="0" dirty="0" smtClean="0"/>
                        <a:t> they were intended to be used. 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902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Be Responsible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Maintain</a:t>
                      </a:r>
                      <a:r>
                        <a:rPr lang="en-US" sz="1600" baseline="0" dirty="0" smtClean="0"/>
                        <a:t> your place in line. 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Follow directions the first time they are given.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Work cooperatively with others.</a:t>
                      </a:r>
                      <a:endParaRPr lang="en-US" sz="1600" dirty="0"/>
                    </a:p>
                  </a:txBody>
                  <a:tcPr/>
                </a:tc>
              </a:tr>
              <a:tr h="75756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Use Self-Control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Walk at a steady pace on the right side of the hallway. 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Watch</a:t>
                      </a:r>
                      <a:r>
                        <a:rPr lang="en-US" sz="1600" baseline="0" dirty="0" smtClean="0"/>
                        <a:t> your step and face forward. 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baseline="0" dirty="0" smtClean="0"/>
                        <a:t>Use voice level 0.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Keep your hands,</a:t>
                      </a:r>
                      <a:r>
                        <a:rPr lang="en-US" sz="1600" baseline="0" dirty="0" smtClean="0"/>
                        <a:t> feet, and objects to yourself. 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baseline="0" dirty="0" smtClean="0"/>
                        <a:t>Use the appropriate voice level in each location. 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36" name="Picture 12" descr="http://fineartamerica.com/images-medium/voice-level-poster-1-shevon-johns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4724399"/>
            <a:ext cx="1371600" cy="2058127"/>
          </a:xfrm>
          <a:prstGeom prst="rect">
            <a:avLst/>
          </a:prstGeom>
          <a:noFill/>
        </p:spPr>
      </p:pic>
      <p:pic>
        <p:nvPicPr>
          <p:cNvPr id="11" name="Picture 10" descr="wal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4800600"/>
            <a:ext cx="1676400" cy="1692836"/>
          </a:xfrm>
          <a:prstGeom prst="rect">
            <a:avLst/>
          </a:prstGeom>
        </p:spPr>
      </p:pic>
      <p:pic>
        <p:nvPicPr>
          <p:cNvPr id="16386" name="Picture 2" descr="http://teacherweb.com/images/KidsInLin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9000" y="4724400"/>
            <a:ext cx="2209800" cy="18287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0" y="6488668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*Teachers will model voice level 0.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0"/>
            <a:ext cx="7010400" cy="1470025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rgbClr val="FF0000"/>
                </a:solidFill>
              </a:rPr>
              <a:t>How we behave at Gateway….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1028" name="Picture 4" descr="http://www.hazelwoodschools.org/News/PublishingImages/mo-swpbs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6967" y="0"/>
            <a:ext cx="2197033" cy="1524000"/>
          </a:xfrm>
          <a:prstGeom prst="rect">
            <a:avLst/>
          </a:prstGeom>
          <a:noFill/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1524000"/>
          <a:ext cx="9144001" cy="312864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509225"/>
                <a:gridCol w="3295755"/>
                <a:gridCol w="4339021"/>
              </a:tblGrid>
              <a:tr h="381000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In the Classroom </a:t>
                      </a:r>
                      <a:endParaRPr lang="en-US" sz="3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All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Settings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676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Be Respectful</a:t>
                      </a:r>
                      <a:endParaRPr lang="en-US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Raise your hand and wait to be called on. </a:t>
                      </a:r>
                      <a:endParaRPr lang="en-US" sz="1600" baseline="0" dirty="0" smtClean="0"/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baseline="0" dirty="0" smtClean="0"/>
                        <a:t>Be an active listener. 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Use kind words and actions.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Use school materials the way</a:t>
                      </a:r>
                      <a:r>
                        <a:rPr lang="en-US" sz="1600" baseline="0" dirty="0" smtClean="0"/>
                        <a:t> they were intended to be used. 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902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Be Responsible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Come prepared with supplies and work.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Follow directions the first time they are given.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Work cooperatively with others.</a:t>
                      </a:r>
                      <a:endParaRPr lang="en-US" sz="1600" dirty="0"/>
                    </a:p>
                  </a:txBody>
                  <a:tcPr/>
                </a:tc>
              </a:tr>
              <a:tr h="75756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Use Self-Control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Come into the classroom quietly and orderly. 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Use voice level 0 – 3, depending</a:t>
                      </a:r>
                      <a:r>
                        <a:rPr lang="en-US" sz="1600" baseline="0" dirty="0" smtClean="0"/>
                        <a:t> on the activity.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Keep your hands,</a:t>
                      </a:r>
                      <a:r>
                        <a:rPr lang="en-US" sz="1600" baseline="0" dirty="0" smtClean="0"/>
                        <a:t> feet, and objects to yourself. 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baseline="0" dirty="0" smtClean="0"/>
                        <a:t>Use the appropriate voice level in each location. 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36" name="Picture 12" descr="http://fineartamerica.com/images-medium/voice-level-poster-1-shevon-johns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4953000"/>
            <a:ext cx="1143000" cy="1715106"/>
          </a:xfrm>
          <a:prstGeom prst="rect">
            <a:avLst/>
          </a:prstGeom>
          <a:noFill/>
        </p:spPr>
      </p:pic>
      <p:pic>
        <p:nvPicPr>
          <p:cNvPr id="17412" name="Picture 4" descr="http://leesensei.edublogs.org/files/2012/09/MP910220897-26y7srw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432866"/>
            <a:ext cx="2942281" cy="1425134"/>
          </a:xfrm>
          <a:prstGeom prst="rect">
            <a:avLst/>
          </a:prstGeom>
          <a:noFill/>
        </p:spPr>
      </p:pic>
      <p:pic>
        <p:nvPicPr>
          <p:cNvPr id="13" name="Picture 6" descr="http://www.aperfectworld.org/clipart/gestures/listen02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24200" y="5562600"/>
            <a:ext cx="1366702" cy="1066800"/>
          </a:xfrm>
          <a:prstGeom prst="rect">
            <a:avLst/>
          </a:prstGeom>
          <a:noFill/>
        </p:spPr>
      </p:pic>
      <p:pic>
        <p:nvPicPr>
          <p:cNvPr id="17414" name="Picture 6" descr="http://hillview.mpcsd.org/modules/groups/homepagefiles/cms/1602723/Image/school_supplies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5334000"/>
            <a:ext cx="1600200" cy="1347763"/>
          </a:xfrm>
          <a:prstGeom prst="rect">
            <a:avLst/>
          </a:prstGeom>
          <a:noFill/>
        </p:spPr>
      </p:pic>
      <p:sp>
        <p:nvSpPr>
          <p:cNvPr id="17416" name="AutoShape 8" descr="https://encrypted-tbn0.gstatic.com/images?q=tbn:ANd9GcSvp4heua50D3SFyENMDZnNf_8Po3Qhg7rqdwyfQVjwfTms9Bwi2A"/>
          <p:cNvSpPr>
            <a:spLocks noChangeAspect="1" noChangeArrowheads="1"/>
          </p:cNvSpPr>
          <p:nvPr/>
        </p:nvSpPr>
        <p:spPr bwMode="auto">
          <a:xfrm>
            <a:off x="155575" y="-2155825"/>
            <a:ext cx="3646488" cy="44926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8" name="AutoShape 10" descr="https://encrypted-tbn0.gstatic.com/images?q=tbn:ANd9GcSvp4heua50D3SFyENMDZnNf_8Po3Qhg7rqdwyfQVjwfTms9Bwi2A"/>
          <p:cNvSpPr>
            <a:spLocks noChangeAspect="1" noChangeArrowheads="1"/>
          </p:cNvSpPr>
          <p:nvPr/>
        </p:nvSpPr>
        <p:spPr bwMode="auto">
          <a:xfrm>
            <a:off x="155575" y="-2155825"/>
            <a:ext cx="3646488" cy="44926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0" name="AutoShape 12" descr="https://encrypted-tbn0.gstatic.com/images?q=tbn:ANd9GcSvp4heua50D3SFyENMDZnNf_8Po3Qhg7rqdwyfQVjwfTms9Bwi2A"/>
          <p:cNvSpPr>
            <a:spLocks noChangeAspect="1" noChangeArrowheads="1"/>
          </p:cNvSpPr>
          <p:nvPr/>
        </p:nvSpPr>
        <p:spPr bwMode="auto">
          <a:xfrm>
            <a:off x="155575" y="-2155825"/>
            <a:ext cx="3646488" cy="44926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22" name="Picture 14" descr="http://www.do2learn.com/picturecards/images/imageschedule/quiet_l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00800" y="5140561"/>
            <a:ext cx="1219200" cy="17174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152400"/>
            <a:ext cx="5486400" cy="147002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How we behave </a:t>
            </a:r>
            <a:br>
              <a:rPr lang="en-US" sz="4000" b="1" dirty="0" smtClean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>at Gateway….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1028" name="Picture 4" descr="http://www.hazelwoodschools.org/News/PublishingImages/mo-swpbs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152400"/>
            <a:ext cx="2197033" cy="1524000"/>
          </a:xfrm>
          <a:prstGeom prst="rect">
            <a:avLst/>
          </a:prstGeom>
          <a:noFill/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1676400"/>
          <a:ext cx="9144000" cy="326136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480442"/>
                <a:gridCol w="3802856"/>
                <a:gridCol w="3860702"/>
              </a:tblGrid>
              <a:tr h="538385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In the Restroom</a:t>
                      </a:r>
                      <a:endParaRPr lang="en-US" sz="3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All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Settings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757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Be Respectful</a:t>
                      </a:r>
                      <a:endParaRPr lang="en-US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Respect other’s privacy.</a:t>
                      </a:r>
                      <a:endParaRPr lang="en-US" sz="1600" baseline="0" dirty="0" smtClean="0"/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baseline="0" dirty="0" smtClean="0"/>
                        <a:t>Use the restroom in a timely manner. 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Use kind words and actions.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Use school materials the way</a:t>
                      </a:r>
                      <a:r>
                        <a:rPr lang="en-US" sz="1600" baseline="0" dirty="0" smtClean="0"/>
                        <a:t> they were intended to be used. 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0757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Be Responsible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Wash your hands before leaving the restroom. 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Clean up after yourself.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Follow directions the first time they are given.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Work cooperatively with others.</a:t>
                      </a:r>
                      <a:endParaRPr lang="en-US" sz="1600" dirty="0"/>
                    </a:p>
                  </a:txBody>
                  <a:tcPr/>
                </a:tc>
              </a:tr>
              <a:tr h="104686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Use Self-Control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Wait patiently to use the next stall or sink. 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Use voice level 0.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Keep your hands,</a:t>
                      </a:r>
                      <a:r>
                        <a:rPr lang="en-US" sz="1600" baseline="0" dirty="0" smtClean="0"/>
                        <a:t> feet, and objects to yourself. 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baseline="0" dirty="0" smtClean="0"/>
                        <a:t>Use the appropriate voice level in each location. 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32" name="Picture 8" descr="http://etc.usf.edu/clipart/17500/17508/300_17508_l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334000"/>
            <a:ext cx="1295400" cy="1302303"/>
          </a:xfrm>
          <a:prstGeom prst="rect">
            <a:avLst/>
          </a:prstGeom>
          <a:noFill/>
        </p:spPr>
      </p:pic>
      <p:pic>
        <p:nvPicPr>
          <p:cNvPr id="1036" name="Picture 12" descr="http://fineartamerica.com/images-medium/voice-level-poster-1-shevon-johnso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5029200"/>
            <a:ext cx="1143000" cy="1715106"/>
          </a:xfrm>
          <a:prstGeom prst="rect">
            <a:avLst/>
          </a:prstGeom>
          <a:noFill/>
        </p:spPr>
      </p:pic>
      <p:pic>
        <p:nvPicPr>
          <p:cNvPr id="19458" name="Picture 2" descr="http://66.249.22.71/images/office-signs/large/restroom-signs-k-boys-girl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228600"/>
            <a:ext cx="1371600" cy="1375589"/>
          </a:xfrm>
          <a:prstGeom prst="rect">
            <a:avLst/>
          </a:prstGeom>
          <a:noFill/>
        </p:spPr>
      </p:pic>
      <p:pic>
        <p:nvPicPr>
          <p:cNvPr id="19460" name="Picture 4" descr="http://www.directdebit.co.nz/images/privacy-sig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189537"/>
            <a:ext cx="1646238" cy="1668463"/>
          </a:xfrm>
          <a:prstGeom prst="rect">
            <a:avLst/>
          </a:prstGeom>
          <a:noFill/>
        </p:spPr>
      </p:pic>
      <p:pic>
        <p:nvPicPr>
          <p:cNvPr id="19464" name="Picture 8" descr="http://wp.appadvice.com/wp-content/uploads/2010/07/handwash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29000" y="5094354"/>
            <a:ext cx="1905000" cy="1763646"/>
          </a:xfrm>
          <a:prstGeom prst="rect">
            <a:avLst/>
          </a:prstGeom>
          <a:noFill/>
        </p:spPr>
      </p:pic>
      <p:pic>
        <p:nvPicPr>
          <p:cNvPr id="19466" name="Picture 10" descr="http://www.themichiganvoice.com/wp-content/uploads/2013/03/Trash-can-logo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10200" y="5029200"/>
            <a:ext cx="18288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6600" y="0"/>
            <a:ext cx="3962400" cy="147002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How we behave </a:t>
            </a:r>
            <a:br>
              <a:rPr lang="en-US" sz="4000" b="1" dirty="0" smtClean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>at Gateway….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1028" name="Picture 4" descr="http://www.hazelwoodschools.org/News/PublishingImages/mo-swpbs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152400"/>
            <a:ext cx="2197033" cy="1524000"/>
          </a:xfrm>
          <a:prstGeom prst="rect">
            <a:avLst/>
          </a:prstGeom>
          <a:noFill/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1676400"/>
          <a:ext cx="9144000" cy="350520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480442"/>
                <a:gridCol w="3802855"/>
                <a:gridCol w="3860703"/>
              </a:tblGrid>
              <a:tr h="538385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In the Cafeteria</a:t>
                      </a:r>
                      <a:endParaRPr lang="en-US" sz="3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All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Settings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757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Be Respectful</a:t>
                      </a:r>
                      <a:endParaRPr lang="en-US" sz="18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Use please and thank you when speaking to the café staff. </a:t>
                      </a:r>
                      <a:endParaRPr lang="en-US" sz="1600" baseline="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Use kind words and actions.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Use school materials the way</a:t>
                      </a:r>
                      <a:r>
                        <a:rPr lang="en-US" sz="1600" baseline="0" dirty="0" smtClean="0"/>
                        <a:t> they were intended to be used. 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0757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Be Responsible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Clean</a:t>
                      </a:r>
                      <a:r>
                        <a:rPr lang="en-US" sz="1600" baseline="0" dirty="0" smtClean="0"/>
                        <a:t> up after yourself and throw away all of your trash. </a:t>
                      </a:r>
                      <a:endParaRPr lang="en-US" sz="1600" dirty="0" smtClean="0"/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Learn your lunch PIN number.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Follow directions the first time they are given.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Work cooperatively with others.</a:t>
                      </a:r>
                      <a:endParaRPr lang="en-US" sz="1600" dirty="0"/>
                    </a:p>
                  </a:txBody>
                  <a:tcPr/>
                </a:tc>
              </a:tr>
              <a:tr h="104686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Use Self-Control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Stay in assigned seat with feet</a:t>
                      </a:r>
                      <a:r>
                        <a:rPr lang="en-US" sz="1600" baseline="0" dirty="0" smtClean="0"/>
                        <a:t> on the floor. </a:t>
                      </a:r>
                      <a:endParaRPr lang="en-US" sz="1600" dirty="0" smtClean="0"/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Stand in line and</a:t>
                      </a:r>
                      <a:r>
                        <a:rPr lang="en-US" sz="1600" baseline="0" dirty="0" smtClean="0"/>
                        <a:t> wait patiently to be served. 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baseline="0" dirty="0" smtClean="0"/>
                        <a:t>Use voice level 2 at all times.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sz="1600" dirty="0" smtClean="0"/>
                        <a:t>Keep your hands,</a:t>
                      </a:r>
                      <a:r>
                        <a:rPr lang="en-US" sz="1600" baseline="0" dirty="0" smtClean="0"/>
                        <a:t> feet, and objects to yourself. 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600" baseline="0" dirty="0" smtClean="0"/>
                        <a:t>Use the appropriate voice level in each location. 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36" name="Picture 12" descr="http://fineartamerica.com/images-medium/voice-level-poster-1-shevon-johns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5371575"/>
            <a:ext cx="990600" cy="1486425"/>
          </a:xfrm>
          <a:prstGeom prst="rect">
            <a:avLst/>
          </a:prstGeom>
          <a:noFill/>
        </p:spPr>
      </p:pic>
      <p:pic>
        <p:nvPicPr>
          <p:cNvPr id="19466" name="Picture 10" descr="http://www.themichiganvoice.com/wp-content/uploads/2013/03/Trash-can-log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0" y="5334000"/>
            <a:ext cx="1524000" cy="1524000"/>
          </a:xfrm>
          <a:prstGeom prst="rect">
            <a:avLst/>
          </a:prstGeom>
          <a:noFill/>
        </p:spPr>
      </p:pic>
      <p:pic>
        <p:nvPicPr>
          <p:cNvPr id="20482" name="Picture 2" descr="Thank You Pinned by juliobahar - A simple thank you noted which you can can clip on to other artwork of yours or just use it as an icon.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5257800"/>
            <a:ext cx="1600200" cy="1600200"/>
          </a:xfrm>
          <a:prstGeom prst="rect">
            <a:avLst/>
          </a:prstGeom>
          <a:noFill/>
        </p:spPr>
      </p:pic>
      <p:pic>
        <p:nvPicPr>
          <p:cNvPr id="20484" name="Picture 4" descr="http://www.evans.scps.k12.fl.us/portals/97/assets/images/lunch_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28800" y="0"/>
            <a:ext cx="1673225" cy="1673225"/>
          </a:xfrm>
          <a:prstGeom prst="rect">
            <a:avLst/>
          </a:prstGeom>
          <a:noFill/>
        </p:spPr>
      </p:pic>
      <p:pic>
        <p:nvPicPr>
          <p:cNvPr id="20486" name="Picture 6" descr="http://www.musthavemenus.com/imageservice/images/13/1181590239972_516/img_1181590239972_516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"/>
            <a:ext cx="1694567" cy="1447800"/>
          </a:xfrm>
          <a:prstGeom prst="rect">
            <a:avLst/>
          </a:prstGeom>
          <a:noFill/>
        </p:spPr>
      </p:pic>
      <p:pic>
        <p:nvPicPr>
          <p:cNvPr id="20490" name="Picture 10" descr="http://us.cdn4.123rf.com/168nwm/ratoca/ratoca1302/ratoca130200304/17946346-please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5394324"/>
            <a:ext cx="1333033" cy="1463676"/>
          </a:xfrm>
          <a:prstGeom prst="rect">
            <a:avLst/>
          </a:prstGeom>
          <a:noFill/>
        </p:spPr>
      </p:pic>
      <p:pic>
        <p:nvPicPr>
          <p:cNvPr id="20492" name="Picture 12" descr="http://static-1.worthingtondirect.com/images/nsur608-round-stool-cafeteria-table-midwest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114800" y="5334000"/>
            <a:ext cx="1752600" cy="1752600"/>
          </a:xfrm>
          <a:prstGeom prst="rect">
            <a:avLst/>
          </a:prstGeom>
          <a:noFill/>
        </p:spPr>
      </p:pic>
      <p:pic>
        <p:nvPicPr>
          <p:cNvPr id="17" name="Picture 2" descr="http://teacherweb.com/images/KidsInLine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19800" y="5410200"/>
            <a:ext cx="1524000" cy="12611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Gateway Elementary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SW-PBS Matrix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4" descr="http://www.hazelwoodschools.org/News/PublishingImages/mo-swpbs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057400"/>
            <a:ext cx="5272879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941</Words>
  <Application>Microsoft Office PowerPoint</Application>
  <PresentationFormat>On-screen Show (4:3)</PresentationFormat>
  <Paragraphs>143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Gateway Elementary SW-PBS Matrix</vt:lpstr>
      <vt:lpstr>PowerPoint Presentation</vt:lpstr>
      <vt:lpstr>How we behave  at Gateway….</vt:lpstr>
      <vt:lpstr>How we behave at Gateway….</vt:lpstr>
      <vt:lpstr>How we behave at Gateway….</vt:lpstr>
      <vt:lpstr>How we behave  at Gateway….</vt:lpstr>
      <vt:lpstr>How we behave  at Gateway….</vt:lpstr>
      <vt:lpstr>Gateway Elementary SW-PBS Matrix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Gateway Elementary SW-PBS Matrix</dc:title>
  <dc:creator>JOTJR1978</dc:creator>
  <cp:lastModifiedBy>Booth, Tom</cp:lastModifiedBy>
  <cp:revision>1</cp:revision>
  <dcterms:created xsi:type="dcterms:W3CDTF">2013-08-05T02:14:52Z</dcterms:created>
  <dcterms:modified xsi:type="dcterms:W3CDTF">2016-02-11T14:58:18Z</dcterms:modified>
</cp:coreProperties>
</file>